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4"/>
  </p:notesMasterIdLst>
  <p:sldIdLst>
    <p:sldId id="259" r:id="rId2"/>
    <p:sldId id="261" r:id="rId3"/>
    <p:sldId id="269" r:id="rId4"/>
    <p:sldId id="298" r:id="rId5"/>
    <p:sldId id="270" r:id="rId6"/>
    <p:sldId id="271" r:id="rId7"/>
    <p:sldId id="293" r:id="rId8"/>
    <p:sldId id="304" r:id="rId9"/>
    <p:sldId id="305" r:id="rId10"/>
    <p:sldId id="306" r:id="rId11"/>
    <p:sldId id="307" r:id="rId12"/>
    <p:sldId id="274" r:id="rId13"/>
  </p:sldIdLst>
  <p:sldSz cx="12192000" cy="6858000"/>
  <p:notesSz cx="6858000" cy="9144000"/>
  <p:defaultTextStyle>
    <a:defPPr>
      <a:defRPr lang="sv-SE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5" autoAdjust="0"/>
    <p:restoredTop sz="94689" autoAdjust="0"/>
  </p:normalViewPr>
  <p:slideViewPr>
    <p:cSldViewPr showGuides="1">
      <p:cViewPr varScale="1">
        <p:scale>
          <a:sx n="105" d="100"/>
          <a:sy n="105" d="100"/>
        </p:scale>
        <p:origin x="7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D66B9-EF12-41BC-B261-79E88B2A7B56}" type="datetimeFigureOut">
              <a:rPr lang="sv-SE" smtClean="0"/>
              <a:t>2024-02-01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5004D-B13D-4F53-956C-3F7F01E3F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28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- Rubrik, underrubrik, Logotyp och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2" y="5085016"/>
            <a:ext cx="10801351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Klicka här för att skriva in en underrubrik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2" y="3573016"/>
            <a:ext cx="10801351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/>
              <a:t>Klicka här för att skriva in en rubrik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2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 och två rutor för objekt,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</a:t>
            </a:r>
            <a:r>
              <a:rPr lang="sv-SE" dirty="0" err="1"/>
              <a:t>häRegior</a:t>
            </a:r>
            <a:r>
              <a:rPr lang="sv-SE" dirty="0"/>
              <a:t>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720002" y="2052000"/>
            <a:ext cx="5256000" cy="41112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6265350" y="2052000"/>
            <a:ext cx="5256000" cy="41112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7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 och två rutor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2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720002" y="2052000"/>
            <a:ext cx="5256000" cy="41112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6265350" y="2052000"/>
            <a:ext cx="5256000" cy="41112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2644597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två rutor för objekt,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att skriva en underrubrik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720002" y="2556000"/>
            <a:ext cx="5256000" cy="36072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  <p:sp>
        <p:nvSpPr>
          <p:cNvPr id="15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6265350" y="2556000"/>
            <a:ext cx="5256000" cy="36072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34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två rutor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att skriva en underrubrik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720002" y="2556000"/>
            <a:ext cx="5256000" cy="36072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  <p:sp>
        <p:nvSpPr>
          <p:cNvPr id="15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6265350" y="2556000"/>
            <a:ext cx="5256000" cy="36072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276597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2 mindre objekt till vänster och 1 större objekt till höger,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Klicka här för att lägga till en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720000" y="2052000"/>
            <a:ext cx="3960000" cy="198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1" hasCustomPrompt="1"/>
          </p:nvPr>
        </p:nvSpPr>
        <p:spPr>
          <a:xfrm>
            <a:off x="720000" y="4183200"/>
            <a:ext cx="3960000" cy="1980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/>
              <a:t>Klicka här för att skriva in text eller välj objekt på ikonerna nedan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4943872" y="2052000"/>
            <a:ext cx="6577478" cy="41112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93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2 mindre objekt till vänster och 1 större objekt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Klicka här för att lägga till en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720000" y="2052000"/>
            <a:ext cx="3960000" cy="198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1" hasCustomPrompt="1"/>
          </p:nvPr>
        </p:nvSpPr>
        <p:spPr>
          <a:xfrm>
            <a:off x="720000" y="4183200"/>
            <a:ext cx="3960000" cy="1980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/>
              <a:t>Klicka här för att skriva in text eller välj objekt på ikonerna nedan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4943872" y="2052000"/>
            <a:ext cx="6577478" cy="41112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2221981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 och 3 kolumner med text eller objekt,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720000" y="2052000"/>
            <a:ext cx="3477600" cy="414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4381876" y="2052000"/>
            <a:ext cx="3477600" cy="414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4" hasCustomPrompt="1"/>
          </p:nvPr>
        </p:nvSpPr>
        <p:spPr>
          <a:xfrm>
            <a:off x="8043752" y="2052000"/>
            <a:ext cx="3477600" cy="414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98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 och 3 kolumner med text elle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720000" y="2052000"/>
            <a:ext cx="3477600" cy="414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4381876" y="2052000"/>
            <a:ext cx="3477600" cy="414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4" hasCustomPrompt="1"/>
          </p:nvPr>
        </p:nvSpPr>
        <p:spPr>
          <a:xfrm>
            <a:off x="8043752" y="2052000"/>
            <a:ext cx="3477600" cy="414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1242675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4 bilder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1440000"/>
            <a:ext cx="5292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56000" y="1440000"/>
            <a:ext cx="5328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0" y="3645024"/>
            <a:ext cx="5292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56000" y="3645024"/>
            <a:ext cx="5328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974557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Stor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1440000"/>
            <a:ext cx="10800000" cy="42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340922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- Rubrik, underrubrik,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2" y="5085016"/>
            <a:ext cx="10801351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Klicka här för att skriva in en underrubrik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2" y="3573016"/>
            <a:ext cx="10801351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/>
              <a:t>Klicka här för att skriva in en rubrik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68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H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/>
              <a:t>Klicka här för att skriva in text eller välj objekt på bilderna nedan</a:t>
            </a:r>
          </a:p>
        </p:txBody>
      </p:sp>
    </p:spTree>
    <p:extLst>
      <p:ext uri="{BB962C8B-B14F-4D97-AF65-F5344CB8AC3E}">
        <p14:creationId xmlns:p14="http://schemas.microsoft.com/office/powerpoint/2010/main" val="3536952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870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3479907" y="4439403"/>
            <a:ext cx="52321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24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sz="2800" b="1" dirty="0"/>
          </a:p>
        </p:txBody>
      </p:sp>
      <p:pic>
        <p:nvPicPr>
          <p:cNvPr id="1026" name="Picture 2" descr="G:\Information\Mallar\Mallar Visuell identitet\@Regionmallar_2015\Logotyper\Koncernlogotyp region\Koncernlogotyp färg\Koncernlogotyp_fär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78" y="2852936"/>
            <a:ext cx="4018447" cy="121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47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nehållssida - Rubrik och en ruta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skriva in en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10801349" cy="4140000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  <a:lvl2pPr marL="274630" indent="0">
              <a:buFontTx/>
              <a:buNone/>
              <a:defRPr/>
            </a:lvl2pPr>
            <a:lvl3pPr marL="627047" indent="0">
              <a:buFontTx/>
              <a:buNone/>
              <a:defRPr/>
            </a:lvl3pPr>
            <a:lvl4pPr marL="1071536" indent="0">
              <a:buFontTx/>
              <a:buNone/>
              <a:defRPr/>
            </a:lvl4pPr>
            <a:lvl5pPr marL="1436651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144013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ssida - Rubrik och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skriva in en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10801349" cy="4140000"/>
          </a:xfrm>
        </p:spPr>
        <p:txBody>
          <a:bodyPr/>
          <a:lstStyle>
            <a:lvl1pPr>
              <a:defRPr baseline="0"/>
            </a:lvl1pPr>
            <a:lvl4pPr marL="1168371" indent="-182558">
              <a:defRPr/>
            </a:lvl4pPr>
            <a:lvl5pPr marL="1527136" indent="-184146">
              <a:defRPr/>
            </a:lvl5pPr>
          </a:lstStyle>
          <a:p>
            <a:pPr lvl="0"/>
            <a:r>
              <a:rPr lang="sv-SE" dirty="0"/>
              <a:t>Klicka här för att skriva in text på nivå 1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2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- Rubrik, underrubrik, 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0" y="4320000"/>
            <a:ext cx="7824272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Klicka här för att skriva in en underrubrik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6372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11" name="Platshållare för bild 9"/>
          <p:cNvSpPr>
            <a:spLocks noGrp="1"/>
          </p:cNvSpPr>
          <p:nvPr>
            <p:ph type="pic" sz="quarter" idx="15" hasCustomPrompt="1"/>
          </p:nvPr>
        </p:nvSpPr>
        <p:spPr>
          <a:xfrm>
            <a:off x="9306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12" name="Platshållare för bild 9"/>
          <p:cNvSpPr>
            <a:spLocks noGrp="1"/>
          </p:cNvSpPr>
          <p:nvPr>
            <p:ph type="pic" sz="quarter" idx="16" hasCustomPrompt="1"/>
          </p:nvPr>
        </p:nvSpPr>
        <p:spPr>
          <a:xfrm>
            <a:off x="9306000" y="2204864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0" y="2808000"/>
            <a:ext cx="7824272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/>
              <a:t>Klicka här för att skriva in en rubrik</a:t>
            </a:r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4528800" y="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" name="Platshållare för bild 9"/>
          <p:cNvSpPr>
            <a:spLocks noGrp="1"/>
          </p:cNvSpPr>
          <p:nvPr>
            <p:ph type="pic" sz="quarter" idx="18"/>
          </p:nvPr>
        </p:nvSpPr>
        <p:spPr>
          <a:xfrm>
            <a:off x="10392000" y="441000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3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- Rubrik, underrubrik, stående bild till höger, logotyp och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1" y="2060848"/>
            <a:ext cx="5880057" cy="21600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/>
              <a:t>Klicka här för att skriva in en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1" y="4320000"/>
            <a:ext cx="5880057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Klicka här för att skriva in en underrubrik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960096" y="0"/>
            <a:ext cx="5243904" cy="685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9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- Rubrik, underrubrik, stående bild till höger,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1" y="2060848"/>
            <a:ext cx="5880057" cy="21600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/>
              <a:t>Klicka här för att skriva in en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1" y="4320000"/>
            <a:ext cx="5880057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Klicka här för att skriva in en underrubrik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960096" y="0"/>
            <a:ext cx="5243904" cy="685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5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 och en ruta för objekt,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skriva in en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720002" y="2052000"/>
            <a:ext cx="10801348" cy="41112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5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 och en ruta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skriva in en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720002" y="2052000"/>
            <a:ext cx="10801348" cy="41112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64483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en ruta för objekt,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skriva in en rubrik</a:t>
            </a:r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att skriva en underrubrik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719999" y="2556000"/>
            <a:ext cx="10801351" cy="36072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4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en ruta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skriva in en rubrik</a:t>
            </a:r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att skriva en underrubrik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2" hasCustomPrompt="1"/>
          </p:nvPr>
        </p:nvSpPr>
        <p:spPr>
          <a:xfrm>
            <a:off x="719999" y="2556000"/>
            <a:ext cx="10801351" cy="36072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69576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  <a:prstGeom prst="rect">
            <a:avLst/>
          </a:prstGeom>
        </p:spPr>
        <p:txBody>
          <a:bodyPr vert="horz" lIns="91438" tIns="45719" rIns="91438" bIns="45719" rtlCol="0" anchor="b" anchorCtr="0">
            <a:norm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0000" y="2052000"/>
            <a:ext cx="10801349" cy="41400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5635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6" r:id="rId2"/>
    <p:sldLayoutId id="2147483726" r:id="rId3"/>
    <p:sldLayoutId id="2147483664" r:id="rId4"/>
    <p:sldLayoutId id="2147483737" r:id="rId5"/>
    <p:sldLayoutId id="2147483666" r:id="rId6"/>
    <p:sldLayoutId id="2147483738" r:id="rId7"/>
    <p:sldLayoutId id="2147483728" r:id="rId8"/>
    <p:sldLayoutId id="2147483739" r:id="rId9"/>
    <p:sldLayoutId id="2147483669" r:id="rId10"/>
    <p:sldLayoutId id="2147483740" r:id="rId11"/>
    <p:sldLayoutId id="2147483729" r:id="rId12"/>
    <p:sldLayoutId id="2147483741" r:id="rId13"/>
    <p:sldLayoutId id="2147483670" r:id="rId14"/>
    <p:sldLayoutId id="2147483742" r:id="rId15"/>
    <p:sldLayoutId id="2147483672" r:id="rId16"/>
    <p:sldLayoutId id="2147483743" r:id="rId17"/>
    <p:sldLayoutId id="2147483673" r:id="rId18"/>
    <p:sldLayoutId id="2147483674" r:id="rId19"/>
    <p:sldLayoutId id="2147483733" r:id="rId20"/>
    <p:sldLayoutId id="2147483744" r:id="rId21"/>
    <p:sldLayoutId id="2147483735" r:id="rId22"/>
    <p:sldLayoutId id="2147483745" r:id="rId23"/>
    <p:sldLayoutId id="2147483746" r:id="rId24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58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4489" indent="-1698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05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094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10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5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lisa.knutsson.frojd@regiongavleborg.se" TargetMode="Externa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derrubrik 1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Formpipes</a:t>
            </a:r>
            <a:r>
              <a:rPr lang="sv-SE" dirty="0"/>
              <a:t> Kundträff 2024</a:t>
            </a:r>
            <a:endParaRPr lang="sv-SE" i="1" dirty="0"/>
          </a:p>
        </p:txBody>
      </p:sp>
      <p:sp>
        <p:nvSpPr>
          <p:cNvPr id="18" name="Rubrik 1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Informationssäkerhet </a:t>
            </a:r>
            <a:br>
              <a:rPr lang="sv-SE" dirty="0" smtClean="0"/>
            </a:br>
            <a:r>
              <a:rPr lang="sv-SE" dirty="0" smtClean="0"/>
              <a:t>– kokbok för informationssäkerhet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2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får man folk med på tåget?</a:t>
            </a:r>
            <a:endParaRPr lang="sv-SE" dirty="0"/>
          </a:p>
        </p:txBody>
      </p:sp>
      <p:pic>
        <p:nvPicPr>
          <p:cNvPr id="1026" name="Picture 2" descr="X-tåget |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45" b="89848" l="7000" r="96167">
                        <a14:foregroundMark x1="12833" y1="73604" x2="12833" y2="73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69401" y="4365104"/>
            <a:ext cx="3302550" cy="21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 2"/>
          <p:cNvSpPr/>
          <p:nvPr/>
        </p:nvSpPr>
        <p:spPr>
          <a:xfrm>
            <a:off x="2351584" y="4149080"/>
            <a:ext cx="1944216" cy="7920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Förtroende</a:t>
            </a:r>
            <a:endParaRPr lang="sv-SE" dirty="0"/>
          </a:p>
        </p:txBody>
      </p:sp>
      <p:sp>
        <p:nvSpPr>
          <p:cNvPr id="10" name="Ellips 9"/>
          <p:cNvSpPr/>
          <p:nvPr/>
        </p:nvSpPr>
        <p:spPr>
          <a:xfrm>
            <a:off x="2927648" y="2758506"/>
            <a:ext cx="1944216" cy="79208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Ekonomi</a:t>
            </a:r>
            <a:endParaRPr lang="sv-SE" dirty="0"/>
          </a:p>
        </p:txBody>
      </p:sp>
      <p:sp>
        <p:nvSpPr>
          <p:cNvPr id="11" name="Ellips 10"/>
          <p:cNvSpPr/>
          <p:nvPr/>
        </p:nvSpPr>
        <p:spPr>
          <a:xfrm>
            <a:off x="5015880" y="3596580"/>
            <a:ext cx="1944216" cy="7920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Följa lagen</a:t>
            </a:r>
            <a:endParaRPr lang="sv-SE" dirty="0"/>
          </a:p>
        </p:txBody>
      </p:sp>
      <p:sp>
        <p:nvSpPr>
          <p:cNvPr id="12" name="Ellips 11"/>
          <p:cNvSpPr/>
          <p:nvPr/>
        </p:nvSpPr>
        <p:spPr>
          <a:xfrm>
            <a:off x="7104112" y="2758506"/>
            <a:ext cx="1944216" cy="7920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Uppdraget</a:t>
            </a:r>
            <a:endParaRPr lang="sv-SE" dirty="0"/>
          </a:p>
        </p:txBody>
      </p:sp>
      <p:sp>
        <p:nvSpPr>
          <p:cNvPr id="13" name="Ellips 12"/>
          <p:cNvSpPr/>
          <p:nvPr/>
        </p:nvSpPr>
        <p:spPr>
          <a:xfrm>
            <a:off x="7680176" y="4149080"/>
            <a:ext cx="1944216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Personliga värden</a:t>
            </a:r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7778575" y="5456391"/>
            <a:ext cx="3999947" cy="79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Vad är viktigt för just den verksamheten/personen?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5" name="Ellips 14"/>
          <p:cNvSpPr/>
          <p:nvPr/>
        </p:nvSpPr>
        <p:spPr>
          <a:xfrm>
            <a:off x="5015880" y="2238341"/>
            <a:ext cx="1944216" cy="79208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Sanktionsavgifter</a:t>
            </a:r>
            <a:endParaRPr lang="sv-SE" dirty="0"/>
          </a:p>
        </p:txBody>
      </p:sp>
      <p:pic>
        <p:nvPicPr>
          <p:cNvPr id="4" name="Picture 2" descr="Erik Lindgren - Säljchef - Formpi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10000" r="90000">
                        <a14:backgroundMark x1="19833" y1="36250" x2="19833" y2="36250"/>
                        <a14:backgroundMark x1="15000" y1="29000" x2="15000" y2="29000"/>
                        <a14:backgroundMark x1="18333" y1="31375" x2="18333" y2="31375"/>
                        <a14:backgroundMark x1="23000" y1="29000" x2="23000" y2="29000"/>
                        <a14:backgroundMark x1="28333" y1="29000" x2="28333" y2="29000"/>
                        <a14:backgroundMark x1="31833" y1="28250" x2="31833" y2="28250"/>
                        <a14:backgroundMark x1="15333" y1="27625" x2="15333" y2="27625"/>
                        <a14:backgroundMark x1="13583" y1="35375" x2="13583" y2="35375"/>
                        <a14:backgroundMark x1="12917" y1="46875" x2="12917" y2="46875"/>
                        <a14:backgroundMark x1="18500" y1="47000" x2="18500" y2="47000"/>
                        <a14:backgroundMark x1="25667" y1="45000" x2="25667" y2="45000"/>
                        <a14:backgroundMark x1="28000" y1="44125" x2="28000" y2="44125"/>
                        <a14:backgroundMark x1="68083" y1="36625" x2="68083" y2="36625"/>
                        <a14:backgroundMark x1="64833" y1="33500" x2="64833" y2="33500"/>
                        <a14:backgroundMark x1="61750" y1="30500" x2="61750" y2="30500"/>
                        <a14:backgroundMark x1="57667" y1="28000" x2="57667" y2="28000"/>
                        <a14:backgroundMark x1="37000" y1="26375" x2="37000" y2="26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662" y="329450"/>
            <a:ext cx="3194720" cy="212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Böjd koppling 5"/>
          <p:cNvCxnSpPr/>
          <p:nvPr/>
        </p:nvCxnSpPr>
        <p:spPr>
          <a:xfrm flipV="1">
            <a:off x="3899756" y="980728"/>
            <a:ext cx="4716524" cy="378412"/>
          </a:xfrm>
          <a:prstGeom prst="curvedConnector3">
            <a:avLst>
              <a:gd name="adj1" fmla="val -6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00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Några tips på vägen</a:t>
            </a:r>
            <a:endParaRPr lang="sv-SE" dirty="0"/>
          </a:p>
        </p:txBody>
      </p:sp>
      <p:pic>
        <p:nvPicPr>
          <p:cNvPr id="4" name="Picture 4" descr="struts struts' Musmatta | Spreadshirt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49" t="23750" r="27501" b="26250"/>
          <a:stretch/>
        </p:blipFill>
        <p:spPr bwMode="auto">
          <a:xfrm>
            <a:off x="479376" y="2276872"/>
            <a:ext cx="3672408" cy="39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4"/>
          <a:srcRect l="32367" t="15221" r="16408" b="1062"/>
          <a:stretch/>
        </p:blipFill>
        <p:spPr>
          <a:xfrm>
            <a:off x="3608794" y="4235378"/>
            <a:ext cx="3960440" cy="2107977"/>
          </a:xfrm>
          <a:prstGeom prst="rect">
            <a:avLst/>
          </a:prstGeom>
        </p:spPr>
      </p:pic>
      <p:pic>
        <p:nvPicPr>
          <p:cNvPr id="7" name="Picture 6" descr="Vector Afbeelding Van Een Koe Hoofd Stockclipart | Royalty-Vrij | FreeImages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700808"/>
            <a:ext cx="233544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ips for Overthinking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9" t="22680" r="25032" b="-600"/>
          <a:stretch/>
        </p:blipFill>
        <p:spPr bwMode="auto">
          <a:xfrm>
            <a:off x="8256240" y="4235378"/>
            <a:ext cx="2592288" cy="19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tshållare för innehåll 10"/>
          <p:cNvPicPr>
            <a:picLocks noGrp="1" noChangeAspect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820" y="900000"/>
            <a:ext cx="2970854" cy="297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8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Kontaktuppgifter</a:t>
            </a:r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839416" y="2420888"/>
            <a:ext cx="5592024" cy="377111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180975" indent="-180975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63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47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36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51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Lisa Knutsson Fröjd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hlinkClick r:id="rId2"/>
              </a:rPr>
              <a:t>lisa.knutsson.frojd@regiongavleborg.se</a:t>
            </a:r>
            <a:r>
              <a:rPr lang="sv-SE" dirty="0"/>
              <a:t> </a:t>
            </a:r>
          </a:p>
          <a:p>
            <a:endParaRPr lang="sv-SE" dirty="0"/>
          </a:p>
        </p:txBody>
      </p:sp>
      <p:pic>
        <p:nvPicPr>
          <p:cNvPr id="6" name="Picture 6" descr="https://skapaqrkod.nu/Home/QrCodePreview/?guid=1cfdb0b6-e683-4e75-9628-a1a478eb18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509" y="3353693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9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Vem är jag?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3"/>
          </p:nvPr>
        </p:nvSpPr>
        <p:spPr>
          <a:xfrm>
            <a:off x="720002" y="2204400"/>
            <a:ext cx="5256000" cy="4111200"/>
          </a:xfrm>
        </p:spPr>
        <p:txBody>
          <a:bodyPr/>
          <a:lstStyle/>
          <a:p>
            <a:r>
              <a:rPr lang="sv-SE" b="1" dirty="0"/>
              <a:t>Lisa Knutsson Fröjd</a:t>
            </a:r>
          </a:p>
          <a:p>
            <a:r>
              <a:rPr lang="sv-SE" dirty="0"/>
              <a:t>Enhetschef för </a:t>
            </a:r>
          </a:p>
          <a:p>
            <a:r>
              <a:rPr lang="sv-SE" dirty="0"/>
              <a:t>informationssäkerhet</a:t>
            </a:r>
          </a:p>
          <a:p>
            <a:r>
              <a:rPr lang="sv-SE" dirty="0"/>
              <a:t>Dataskyddsombud</a:t>
            </a:r>
          </a:p>
          <a:p>
            <a:r>
              <a:rPr lang="sv-SE" dirty="0"/>
              <a:t>Region </a:t>
            </a:r>
            <a:r>
              <a:rPr lang="sv-SE" dirty="0" smtClean="0"/>
              <a:t>Gävleborg</a:t>
            </a:r>
          </a:p>
          <a:p>
            <a:endParaRPr lang="sv-SE" dirty="0"/>
          </a:p>
          <a:p>
            <a:r>
              <a:rPr lang="sv-SE" dirty="0" err="1"/>
              <a:t>a.k.a</a:t>
            </a:r>
            <a:r>
              <a:rPr lang="sv-SE" dirty="0"/>
              <a:t>. data </a:t>
            </a:r>
            <a:r>
              <a:rPr lang="sv-SE" dirty="0" err="1"/>
              <a:t>security</a:t>
            </a:r>
            <a:r>
              <a:rPr lang="sv-SE" dirty="0"/>
              <a:t> ninja</a:t>
            </a:r>
          </a:p>
          <a:p>
            <a:endParaRPr lang="sv-SE" dirty="0"/>
          </a:p>
        </p:txBody>
      </p:sp>
      <p:pic>
        <p:nvPicPr>
          <p:cNvPr id="8" name="Platshållare för innehåll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440000"/>
            <a:ext cx="2520280" cy="2520280"/>
          </a:xfrm>
          <a:prstGeom prst="rect">
            <a:avLst/>
          </a:prstGeom>
        </p:spPr>
      </p:pic>
      <p:pic>
        <p:nvPicPr>
          <p:cNvPr id="9" name="Picture 2" descr="Ingen fotobeskrivning tillgänglig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3" r="32657"/>
          <a:stretch/>
        </p:blipFill>
        <p:spPr bwMode="auto">
          <a:xfrm>
            <a:off x="8616280" y="3212976"/>
            <a:ext cx="2249709" cy="286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5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informationssäkerhet?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Information är en av de </a:t>
            </a:r>
            <a:r>
              <a:rPr lang="sv-SE" b="1" dirty="0"/>
              <a:t>viktigaste tillgångar </a:t>
            </a:r>
            <a:r>
              <a:rPr lang="sv-SE" dirty="0"/>
              <a:t>som en organisation har, både för </a:t>
            </a:r>
            <a:r>
              <a:rPr lang="sv-SE" i="1" dirty="0"/>
              <a:t>organisationen </a:t>
            </a:r>
            <a:r>
              <a:rPr lang="sv-SE" dirty="0"/>
              <a:t>och för den </a:t>
            </a:r>
            <a:r>
              <a:rPr lang="sv-SE" i="1" dirty="0"/>
              <a:t>enskilda människan</a:t>
            </a:r>
            <a:r>
              <a:rPr lang="sv-SE" dirty="0"/>
              <a:t>. </a:t>
            </a:r>
          </a:p>
          <a:p>
            <a:pPr marL="0" indent="0">
              <a:buNone/>
            </a:pP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Ibland </a:t>
            </a:r>
            <a:r>
              <a:rPr lang="sv-SE" dirty="0"/>
              <a:t>kan informationen vara </a:t>
            </a:r>
            <a:r>
              <a:rPr lang="sv-SE" b="1" dirty="0"/>
              <a:t>livsviktig</a:t>
            </a:r>
            <a:r>
              <a:rPr lang="sv-SE" dirty="0"/>
              <a:t>, som till exempel patientinformation. </a:t>
            </a:r>
          </a:p>
          <a:p>
            <a:pPr marL="0" indent="0">
              <a:buNone/>
            </a:pPr>
            <a:r>
              <a:rPr lang="sv-SE" dirty="0"/>
              <a:t>Går informationen förlorad eller är felaktig kan det få </a:t>
            </a:r>
            <a:r>
              <a:rPr lang="sv-SE" b="1" dirty="0"/>
              <a:t>katastrofala följder.</a:t>
            </a:r>
          </a:p>
        </p:txBody>
      </p:sp>
      <p:pic>
        <p:nvPicPr>
          <p:cNvPr id="5" name="Picture 2" descr="Användare av Min vård Gävlebo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4941168"/>
            <a:ext cx="3312368" cy="16793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46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är syftet med informationssäkerhet?</a:t>
            </a:r>
            <a:endParaRPr lang="sv-SE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347943"/>
              </p:ext>
            </p:extLst>
          </p:nvPr>
        </p:nvGraphicFramePr>
        <p:xfrm>
          <a:off x="1812642" y="2348880"/>
          <a:ext cx="8100000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110">
                  <a:extLst>
                    <a:ext uri="{9D8B030D-6E8A-4147-A177-3AD203B41FA5}">
                      <a16:colId xmlns:a16="http://schemas.microsoft.com/office/drawing/2014/main" val="1063039691"/>
                    </a:ext>
                  </a:extLst>
                </a:gridCol>
                <a:gridCol w="6048890">
                  <a:extLst>
                    <a:ext uri="{9D8B030D-6E8A-4147-A177-3AD203B41FA5}">
                      <a16:colId xmlns:a16="http://schemas.microsoft.com/office/drawing/2014/main" val="268549044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r>
                        <a:rPr lang="sv-SE" b="1" dirty="0" smtClean="0">
                          <a:solidFill>
                            <a:schemeClr val="tx1"/>
                          </a:solidFill>
                        </a:rPr>
                        <a:t>Konfidentialitet</a:t>
                      </a:r>
                      <a:br>
                        <a:rPr lang="sv-SE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sv-SE" b="1" dirty="0" err="1" smtClean="0">
                          <a:solidFill>
                            <a:srgbClr val="FFC000"/>
                          </a:solidFill>
                        </a:rPr>
                        <a:t>Confidentiality</a:t>
                      </a:r>
                      <a:endParaRPr lang="sv-SE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att endast behöriga personer får ta del av informationen</a:t>
                      </a:r>
                      <a:endParaRPr lang="sv-S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894819"/>
                  </a:ext>
                </a:extLst>
              </a:tr>
            </a:tbl>
          </a:graphicData>
        </a:graphic>
      </p:graphicFrame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293193"/>
              </p:ext>
            </p:extLst>
          </p:nvPr>
        </p:nvGraphicFramePr>
        <p:xfrm>
          <a:off x="1812642" y="3318323"/>
          <a:ext cx="8100000" cy="797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044">
                  <a:extLst>
                    <a:ext uri="{9D8B030D-6E8A-4147-A177-3AD203B41FA5}">
                      <a16:colId xmlns:a16="http://schemas.microsoft.com/office/drawing/2014/main" val="1063039691"/>
                    </a:ext>
                  </a:extLst>
                </a:gridCol>
                <a:gridCol w="6055956">
                  <a:extLst>
                    <a:ext uri="{9D8B030D-6E8A-4147-A177-3AD203B41FA5}">
                      <a16:colId xmlns:a16="http://schemas.microsoft.com/office/drawing/2014/main" val="2685490440"/>
                    </a:ext>
                  </a:extLst>
                </a:gridCol>
              </a:tblGrid>
              <a:tr h="797419"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chemeClr val="tx1"/>
                          </a:solidFill>
                        </a:rPr>
                        <a:t>Riktighet</a:t>
                      </a:r>
                      <a:br>
                        <a:rPr lang="sv-S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sv-SE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Integrity</a:t>
                      </a:r>
                      <a:endParaRPr lang="sv-SE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att vi kan lita på att informationen är korrekt och inte manipulerad eller förstörd</a:t>
                      </a:r>
                      <a:endParaRPr lang="sv-S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894819"/>
                  </a:ext>
                </a:extLst>
              </a:tr>
            </a:tbl>
          </a:graphicData>
        </a:graphic>
      </p:graphicFrame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19095"/>
              </p:ext>
            </p:extLst>
          </p:nvPr>
        </p:nvGraphicFramePr>
        <p:xfrm>
          <a:off x="1812642" y="4293096"/>
          <a:ext cx="8128000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118">
                  <a:extLst>
                    <a:ext uri="{9D8B030D-6E8A-4147-A177-3AD203B41FA5}">
                      <a16:colId xmlns:a16="http://schemas.microsoft.com/office/drawing/2014/main" val="1063039691"/>
                    </a:ext>
                  </a:extLst>
                </a:gridCol>
                <a:gridCol w="6004882">
                  <a:extLst>
                    <a:ext uri="{9D8B030D-6E8A-4147-A177-3AD203B41FA5}">
                      <a16:colId xmlns:a16="http://schemas.microsoft.com/office/drawing/2014/main" val="268549044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chemeClr val="tx1"/>
                          </a:solidFill>
                        </a:rPr>
                        <a:t>Tillgänglighet</a:t>
                      </a:r>
                    </a:p>
                    <a:p>
                      <a:r>
                        <a:rPr lang="sv-SE" dirty="0" err="1" smtClean="0">
                          <a:solidFill>
                            <a:srgbClr val="00B0F0"/>
                          </a:solidFill>
                        </a:rPr>
                        <a:t>Availability</a:t>
                      </a:r>
                      <a:endParaRPr lang="sv-SE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0" dirty="0" smtClean="0">
                          <a:solidFill>
                            <a:schemeClr val="tx1"/>
                          </a:solidFill>
                        </a:rPr>
                        <a:t>att informationen finns tillgänglig när behörig behöver</a:t>
                      </a:r>
                      <a:r>
                        <a:rPr lang="sv-SE" b="0" baseline="0" dirty="0" smtClean="0">
                          <a:solidFill>
                            <a:schemeClr val="tx1"/>
                          </a:solidFill>
                        </a:rPr>
                        <a:t> den</a:t>
                      </a:r>
                      <a:endParaRPr lang="sv-S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894819"/>
                  </a:ext>
                </a:extLst>
              </a:tr>
            </a:tbl>
          </a:graphicData>
        </a:graphic>
      </p:graphicFrame>
      <p:grpSp>
        <p:nvGrpSpPr>
          <p:cNvPr id="7" name="Grupp 6">
            <a:extLst>
              <a:ext uri="{FF2B5EF4-FFF2-40B4-BE49-F238E27FC236}">
                <a16:creationId xmlns:a16="http://schemas.microsoft.com/office/drawing/2014/main" id="{09375986-99C8-430A-3876-174A589ED27C}"/>
              </a:ext>
            </a:extLst>
          </p:cNvPr>
          <p:cNvGrpSpPr/>
          <p:nvPr/>
        </p:nvGrpSpPr>
        <p:grpSpPr>
          <a:xfrm>
            <a:off x="8904312" y="3573016"/>
            <a:ext cx="2997830" cy="3161313"/>
            <a:chOff x="8425005" y="4007882"/>
            <a:chExt cx="3096344" cy="3117322"/>
          </a:xfrm>
        </p:grpSpPr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C188CC06-40B2-346D-00ED-9C9ED11BECAF}"/>
                </a:ext>
              </a:extLst>
            </p:cNvPr>
            <p:cNvSpPr txBox="1"/>
            <p:nvPr/>
          </p:nvSpPr>
          <p:spPr>
            <a:xfrm rot="3053486">
              <a:off x="9332887" y="5384671"/>
              <a:ext cx="3096344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solidFill>
                    <a:schemeClr val="accent6"/>
                  </a:solidFill>
                </a:rPr>
                <a:t>Availability</a:t>
              </a:r>
            </a:p>
          </p:txBody>
        </p:sp>
        <p:grpSp>
          <p:nvGrpSpPr>
            <p:cNvPr id="9" name="Grupp 8">
              <a:extLst>
                <a:ext uri="{FF2B5EF4-FFF2-40B4-BE49-F238E27FC236}">
                  <a16:creationId xmlns:a16="http://schemas.microsoft.com/office/drawing/2014/main" id="{D09E8BD9-C325-6954-10BF-C6D4831D6C17}"/>
                </a:ext>
              </a:extLst>
            </p:cNvPr>
            <p:cNvGrpSpPr/>
            <p:nvPr/>
          </p:nvGrpSpPr>
          <p:grpSpPr>
            <a:xfrm>
              <a:off x="8425005" y="4007882"/>
              <a:ext cx="3096344" cy="3096344"/>
              <a:chOff x="8425005" y="4007882"/>
              <a:chExt cx="3096344" cy="3096344"/>
            </a:xfrm>
          </p:grpSpPr>
          <p:sp>
            <p:nvSpPr>
              <p:cNvPr id="10" name="Likbent triangel 9">
                <a:extLst>
                  <a:ext uri="{FF2B5EF4-FFF2-40B4-BE49-F238E27FC236}">
                    <a16:creationId xmlns:a16="http://schemas.microsoft.com/office/drawing/2014/main" id="{C4DE1F06-1CA2-7F3E-AA3F-8449D9234C8F}"/>
                  </a:ext>
                </a:extLst>
              </p:cNvPr>
              <p:cNvSpPr/>
              <p:nvPr/>
            </p:nvSpPr>
            <p:spPr>
              <a:xfrm>
                <a:off x="8544271" y="4797152"/>
                <a:ext cx="2965741" cy="1872208"/>
              </a:xfrm>
              <a:prstGeom prst="triangl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11" name="textruta 10">
                <a:extLst>
                  <a:ext uri="{FF2B5EF4-FFF2-40B4-BE49-F238E27FC236}">
                    <a16:creationId xmlns:a16="http://schemas.microsoft.com/office/drawing/2014/main" id="{EE41C3ED-03EB-25AD-0243-831C94580B55}"/>
                  </a:ext>
                </a:extLst>
              </p:cNvPr>
              <p:cNvSpPr txBox="1"/>
              <p:nvPr/>
            </p:nvSpPr>
            <p:spPr>
              <a:xfrm rot="18441478">
                <a:off x="7539513" y="5357372"/>
                <a:ext cx="3096344" cy="397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dirty="0" err="1">
                    <a:solidFill>
                      <a:srgbClr val="FFC000"/>
                    </a:solidFill>
                  </a:rPr>
                  <a:t>Confidentiality</a:t>
                </a:r>
                <a:endParaRPr lang="sv-SE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2" name="textruta 11">
                <a:extLst>
                  <a:ext uri="{FF2B5EF4-FFF2-40B4-BE49-F238E27FC236}">
                    <a16:creationId xmlns:a16="http://schemas.microsoft.com/office/drawing/2014/main" id="{BA4A0106-2155-9B0D-F308-916ECDA51A6C}"/>
                  </a:ext>
                </a:extLst>
              </p:cNvPr>
              <p:cNvSpPr txBox="1"/>
              <p:nvPr/>
            </p:nvSpPr>
            <p:spPr>
              <a:xfrm>
                <a:off x="8425005" y="6612247"/>
                <a:ext cx="309634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dirty="0">
                    <a:solidFill>
                      <a:schemeClr val="accent3">
                        <a:lumMod val="75000"/>
                      </a:schemeClr>
                    </a:solidFill>
                  </a:rPr>
                  <a:t>Integrity</a:t>
                </a:r>
              </a:p>
            </p:txBody>
          </p:sp>
          <p:sp>
            <p:nvSpPr>
              <p:cNvPr id="13" name="textruta 12">
                <a:extLst>
                  <a:ext uri="{FF2B5EF4-FFF2-40B4-BE49-F238E27FC236}">
                    <a16:creationId xmlns:a16="http://schemas.microsoft.com/office/drawing/2014/main" id="{A281B4F0-51FE-2541-9CB3-13D939BA1F6A}"/>
                  </a:ext>
                </a:extLst>
              </p:cNvPr>
              <p:cNvSpPr txBox="1"/>
              <p:nvPr/>
            </p:nvSpPr>
            <p:spPr>
              <a:xfrm>
                <a:off x="9631097" y="5768218"/>
                <a:ext cx="792088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b="1" dirty="0"/>
                  <a:t>CIA</a:t>
                </a:r>
              </a:p>
            </p:txBody>
          </p:sp>
        </p:grpSp>
      </p:grpSp>
      <p:sp>
        <p:nvSpPr>
          <p:cNvPr id="14" name="Platshållare för innehåll 2"/>
          <p:cNvSpPr txBox="1">
            <a:spLocks/>
          </p:cNvSpPr>
          <p:nvPr/>
        </p:nvSpPr>
        <p:spPr>
          <a:xfrm>
            <a:off x="1812642" y="5013176"/>
            <a:ext cx="7317961" cy="1343342"/>
          </a:xfrm>
          <a:prstGeom prst="rect">
            <a:avLst/>
          </a:prstGeom>
        </p:spPr>
        <p:txBody>
          <a:bodyPr vert="horz" lIns="91438" tIns="45719" rIns="91438" bIns="45719" rtlCol="0">
            <a:normAutofit lnSpcReduction="10000"/>
          </a:bodyPr>
          <a:lstStyle>
            <a:lvl1pPr marL="182558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44489" indent="-1698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9605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54094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619210" indent="-182558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sz="2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000" dirty="0" smtClean="0"/>
              <a:t>Informationssäkerhetsarbete är </a:t>
            </a:r>
            <a:r>
              <a:rPr lang="sv-SE" sz="2000" b="1" dirty="0" smtClean="0"/>
              <a:t>allt det vi gör och vill göra </a:t>
            </a:r>
            <a:br>
              <a:rPr lang="sv-SE" sz="2000" b="1" dirty="0" smtClean="0"/>
            </a:br>
            <a:r>
              <a:rPr lang="sv-SE" sz="2000" dirty="0" smtClean="0"/>
              <a:t>för att säkerställa att den information som vi på olika vis ansvarar för har </a:t>
            </a:r>
            <a:r>
              <a:rPr lang="sv-SE" sz="2000" b="1" u="sng" dirty="0" smtClean="0"/>
              <a:t>rätt skydd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127735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325" y="586472"/>
            <a:ext cx="10801348" cy="1080000"/>
          </a:xfrm>
        </p:spPr>
        <p:txBody>
          <a:bodyPr>
            <a:normAutofit/>
          </a:bodyPr>
          <a:lstStyle/>
          <a:p>
            <a:r>
              <a:rPr lang="sv-SE" dirty="0"/>
              <a:t>Varför jobba med </a:t>
            </a:r>
            <a:r>
              <a:rPr lang="sv-SE" dirty="0" smtClean="0"/>
              <a:t>informationssäkerhet?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20002" y="1844824"/>
            <a:ext cx="8184310" cy="1239553"/>
          </a:xfrm>
        </p:spPr>
        <p:txBody>
          <a:bodyPr>
            <a:normAutofit/>
          </a:bodyPr>
          <a:lstStyle/>
          <a:p>
            <a:r>
              <a:rPr lang="sv-SE" sz="2500" b="1" dirty="0" smtClean="0"/>
              <a:t>Verksamhetens </a:t>
            </a:r>
            <a:r>
              <a:rPr lang="sv-SE" sz="2500" b="1" dirty="0"/>
              <a:t>behov: </a:t>
            </a:r>
            <a:r>
              <a:rPr lang="sv-SE" sz="2500" dirty="0"/>
              <a:t>samtliga verksamheter har ett behov av information. </a:t>
            </a:r>
            <a:r>
              <a:rPr lang="sv-SE" sz="2500" u="sng" dirty="0"/>
              <a:t>Vilken</a:t>
            </a:r>
            <a:r>
              <a:rPr lang="sv-SE" sz="2500" dirty="0"/>
              <a:t> information </a:t>
            </a:r>
            <a:r>
              <a:rPr lang="sv-SE" sz="2500" dirty="0" smtClean="0"/>
              <a:t>behövs </a:t>
            </a:r>
            <a:r>
              <a:rPr lang="sv-SE" sz="2500" u="sng" dirty="0"/>
              <a:t>när</a:t>
            </a:r>
            <a:r>
              <a:rPr lang="sv-SE" sz="2500" dirty="0"/>
              <a:t> för att utföra ett </a:t>
            </a:r>
            <a:r>
              <a:rPr lang="sv-SE" sz="2500" dirty="0" smtClean="0"/>
              <a:t>jobb?</a:t>
            </a:r>
            <a:endParaRPr lang="sv-SE" sz="25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/>
          <a:srcRect r="38317" b="3089"/>
          <a:stretch/>
        </p:blipFill>
        <p:spPr>
          <a:xfrm>
            <a:off x="9378994" y="5625099"/>
            <a:ext cx="1054224" cy="90024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398" y="4317324"/>
            <a:ext cx="1015972" cy="939552"/>
          </a:xfrm>
          <a:prstGeom prst="rect">
            <a:avLst/>
          </a:prstGeom>
        </p:spPr>
      </p:pic>
      <p:pic>
        <p:nvPicPr>
          <p:cNvPr id="1028" name="Picture 4" descr="Download Svg Free Stock People Clip Art Images Onclipart - People Clipart -  Full Size PNG Image - PNGki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1" t="-4517" b="1"/>
          <a:stretch/>
        </p:blipFill>
        <p:spPr bwMode="auto">
          <a:xfrm>
            <a:off x="9177275" y="3157012"/>
            <a:ext cx="145766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earch Clipart Images | Free Download | PNG Transparent Background - 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2500" y1="11111" x2="32500" y2="1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398" y="1772816"/>
            <a:ext cx="1015972" cy="101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latshållare för innehåll 2"/>
          <p:cNvSpPr txBox="1">
            <a:spLocks/>
          </p:cNvSpPr>
          <p:nvPr/>
        </p:nvSpPr>
        <p:spPr>
          <a:xfrm>
            <a:off x="720002" y="3156761"/>
            <a:ext cx="8184310" cy="904143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180975" indent="-180975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63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47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36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51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500" b="1" dirty="0"/>
              <a:t>Förtroende: </a:t>
            </a:r>
            <a:r>
              <a:rPr lang="sv-SE" sz="2500" dirty="0"/>
              <a:t>Alla våra intressenter måste kunna lita på hur vi hanterar deras och samhällets information. </a:t>
            </a:r>
          </a:p>
        </p:txBody>
      </p:sp>
      <p:sp>
        <p:nvSpPr>
          <p:cNvPr id="11" name="Platshållare för innehåll 2"/>
          <p:cNvSpPr txBox="1">
            <a:spLocks/>
          </p:cNvSpPr>
          <p:nvPr/>
        </p:nvSpPr>
        <p:spPr>
          <a:xfrm>
            <a:off x="695325" y="4133288"/>
            <a:ext cx="8184310" cy="1239553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180975" indent="-180975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63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47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36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51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500" b="1" dirty="0"/>
              <a:t>Säkerhetsläget i </a:t>
            </a:r>
            <a:r>
              <a:rPr lang="sv-SE" sz="2500" b="1" dirty="0" smtClean="0"/>
              <a:t>världen: </a:t>
            </a:r>
            <a:r>
              <a:rPr lang="sv-SE" sz="2500" dirty="0" smtClean="0"/>
              <a:t>för </a:t>
            </a:r>
            <a:r>
              <a:rPr lang="sv-SE" sz="2500" dirty="0"/>
              <a:t>att arbeta förbyggande mot angrepp samt har förmåga att hantera ett angrepp så att vi kan fortsätta sköta vårt jobb.</a:t>
            </a:r>
          </a:p>
        </p:txBody>
      </p:sp>
      <p:sp>
        <p:nvSpPr>
          <p:cNvPr id="12" name="Platshållare för innehåll 2"/>
          <p:cNvSpPr txBox="1">
            <a:spLocks/>
          </p:cNvSpPr>
          <p:nvPr/>
        </p:nvSpPr>
        <p:spPr>
          <a:xfrm>
            <a:off x="737069" y="5445224"/>
            <a:ext cx="8184310" cy="1239553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180975" indent="-180975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63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47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36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51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500" b="1" dirty="0"/>
              <a:t>Efterlevnad: </a:t>
            </a:r>
            <a:r>
              <a:rPr lang="sv-SE" sz="2500" dirty="0"/>
              <a:t>Vi har krav på oss i lagar, förordningar och föreskrifter, och avtal att arbeta med informationssäkerhet. </a:t>
            </a:r>
          </a:p>
        </p:txBody>
      </p:sp>
    </p:spTree>
    <p:extLst>
      <p:ext uri="{BB962C8B-B14F-4D97-AF65-F5344CB8AC3E}">
        <p14:creationId xmlns:p14="http://schemas.microsoft.com/office/powerpoint/2010/main" val="328366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 28"/>
          <p:cNvGrpSpPr/>
          <p:nvPr/>
        </p:nvGrpSpPr>
        <p:grpSpPr>
          <a:xfrm>
            <a:off x="875420" y="440668"/>
            <a:ext cx="10441160" cy="5976664"/>
            <a:chOff x="397255" y="2025025"/>
            <a:chExt cx="8344828" cy="3823577"/>
          </a:xfrm>
        </p:grpSpPr>
        <p:sp>
          <p:nvSpPr>
            <p:cNvPr id="4" name="Rektangel med rundade hörn 3"/>
            <p:cNvSpPr/>
            <p:nvPr/>
          </p:nvSpPr>
          <p:spPr>
            <a:xfrm>
              <a:off x="2356469" y="2025025"/>
              <a:ext cx="4239491" cy="838547"/>
            </a:xfrm>
            <a:prstGeom prst="roundRect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2400" b="1" kern="0" dirty="0">
                  <a:solidFill>
                    <a:prstClr val="white"/>
                  </a:solidFill>
                  <a:latin typeface="+mn-lt"/>
                </a:rPr>
                <a:t>Informationssäkerhet</a:t>
              </a:r>
            </a:p>
          </p:txBody>
        </p:sp>
        <p:sp>
          <p:nvSpPr>
            <p:cNvPr id="5" name="Rektangel med rundade hörn 4"/>
            <p:cNvSpPr/>
            <p:nvPr/>
          </p:nvSpPr>
          <p:spPr>
            <a:xfrm>
              <a:off x="1104844" y="3506447"/>
              <a:ext cx="1798667" cy="657745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600" kern="0" dirty="0">
                  <a:solidFill>
                    <a:prstClr val="white"/>
                  </a:solidFill>
                  <a:latin typeface="+mn-lt"/>
                </a:rPr>
                <a:t>Säkerhetskultur</a:t>
              </a:r>
            </a:p>
          </p:txBody>
        </p:sp>
        <p:sp>
          <p:nvSpPr>
            <p:cNvPr id="6" name="Rektangel med rundade hörn 5"/>
            <p:cNvSpPr/>
            <p:nvPr/>
          </p:nvSpPr>
          <p:spPr>
            <a:xfrm>
              <a:off x="3585688" y="3506446"/>
              <a:ext cx="1798666" cy="657746"/>
            </a:xfrm>
            <a:prstGeom prst="roundRect">
              <a:avLst/>
            </a:prstGeom>
            <a:solidFill>
              <a:srgbClr val="E45651"/>
            </a:solidFill>
            <a:ln w="381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600" kern="0" dirty="0">
                  <a:solidFill>
                    <a:prstClr val="white"/>
                  </a:solidFill>
                  <a:latin typeface="+mn-lt"/>
                </a:rPr>
                <a:t>Administrativ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600" kern="0" dirty="0">
                  <a:solidFill>
                    <a:prstClr val="white"/>
                  </a:solidFill>
                  <a:latin typeface="+mn-lt"/>
                </a:rPr>
                <a:t>säkerhet</a:t>
              </a:r>
            </a:p>
          </p:txBody>
        </p:sp>
        <p:sp>
          <p:nvSpPr>
            <p:cNvPr id="7" name="Rektangel med rundade hörn 6"/>
            <p:cNvSpPr/>
            <p:nvPr/>
          </p:nvSpPr>
          <p:spPr>
            <a:xfrm>
              <a:off x="6066531" y="3506446"/>
              <a:ext cx="1798666" cy="657746"/>
            </a:xfrm>
            <a:prstGeom prst="roundRect">
              <a:avLst/>
            </a:prstGeom>
            <a:solidFill>
              <a:srgbClr val="5B9BD5">
                <a:lumMod val="75000"/>
              </a:srgb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600" kern="0" dirty="0">
                  <a:solidFill>
                    <a:prstClr val="white"/>
                  </a:solidFill>
                  <a:latin typeface="+mn-lt"/>
                </a:rPr>
                <a:t>Teknisk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600" kern="0" dirty="0">
                  <a:solidFill>
                    <a:prstClr val="white"/>
                  </a:solidFill>
                  <a:latin typeface="+mn-lt"/>
                </a:rPr>
                <a:t>säkerhet</a:t>
              </a:r>
            </a:p>
          </p:txBody>
        </p:sp>
        <p:sp>
          <p:nvSpPr>
            <p:cNvPr id="8" name="Rektangel med rundade hörn 7"/>
            <p:cNvSpPr/>
            <p:nvPr/>
          </p:nvSpPr>
          <p:spPr>
            <a:xfrm>
              <a:off x="397255" y="5513497"/>
              <a:ext cx="1140921" cy="335105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200" kern="0" dirty="0">
                  <a:solidFill>
                    <a:prstClr val="white"/>
                  </a:solidFill>
                  <a:latin typeface="+mn-lt"/>
                </a:rPr>
                <a:t>Beteenden</a:t>
              </a:r>
            </a:p>
          </p:txBody>
        </p:sp>
        <p:sp>
          <p:nvSpPr>
            <p:cNvPr id="9" name="Rektangel med rundade hörn 8"/>
            <p:cNvSpPr/>
            <p:nvPr/>
          </p:nvSpPr>
          <p:spPr>
            <a:xfrm>
              <a:off x="408176" y="4498828"/>
              <a:ext cx="1140921" cy="349133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200" kern="0" dirty="0">
                  <a:solidFill>
                    <a:prstClr val="white"/>
                  </a:solidFill>
                  <a:latin typeface="+mn-lt"/>
                </a:rPr>
                <a:t>Medvetenhet</a:t>
              </a:r>
            </a:p>
          </p:txBody>
        </p:sp>
        <p:sp>
          <p:nvSpPr>
            <p:cNvPr id="10" name="Rektangel med rundade hörn 9"/>
            <p:cNvSpPr/>
            <p:nvPr/>
          </p:nvSpPr>
          <p:spPr>
            <a:xfrm>
              <a:off x="4742314" y="5013176"/>
              <a:ext cx="2026747" cy="334761"/>
            </a:xfrm>
            <a:prstGeom prst="roundRect">
              <a:avLst/>
            </a:prstGeom>
            <a:solidFill>
              <a:srgbClr val="E45651"/>
            </a:solidFill>
            <a:ln w="381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200" kern="0" dirty="0">
                  <a:solidFill>
                    <a:prstClr val="white"/>
                  </a:solidFill>
                  <a:latin typeface="+mn-lt"/>
                </a:rPr>
                <a:t>Avtal och instruktioner</a:t>
              </a:r>
            </a:p>
          </p:txBody>
        </p:sp>
        <p:sp>
          <p:nvSpPr>
            <p:cNvPr id="11" name="Rektangel med rundade hörn 10"/>
            <p:cNvSpPr/>
            <p:nvPr/>
          </p:nvSpPr>
          <p:spPr>
            <a:xfrm>
              <a:off x="2934403" y="4500383"/>
              <a:ext cx="1296784" cy="339007"/>
            </a:xfrm>
            <a:prstGeom prst="roundRect">
              <a:avLst/>
            </a:prstGeom>
            <a:solidFill>
              <a:srgbClr val="E45651"/>
            </a:solidFill>
            <a:ln w="381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200" kern="0" dirty="0">
                  <a:solidFill>
                    <a:prstClr val="white"/>
                  </a:solidFill>
                  <a:latin typeface="+mn-lt"/>
                </a:rPr>
                <a:t>Styrdokument</a:t>
              </a:r>
            </a:p>
          </p:txBody>
        </p:sp>
        <p:sp>
          <p:nvSpPr>
            <p:cNvPr id="12" name="Rektangel med rundade hörn 11"/>
            <p:cNvSpPr/>
            <p:nvPr/>
          </p:nvSpPr>
          <p:spPr>
            <a:xfrm>
              <a:off x="7452320" y="5013176"/>
              <a:ext cx="1289763" cy="343527"/>
            </a:xfrm>
            <a:prstGeom prst="roundRect">
              <a:avLst/>
            </a:prstGeom>
            <a:solidFill>
              <a:srgbClr val="5B9BD5">
                <a:lumMod val="75000"/>
              </a:srgb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200" kern="0" dirty="0">
                  <a:solidFill>
                    <a:prstClr val="white"/>
                  </a:solidFill>
                  <a:latin typeface="+mn-lt"/>
                </a:rPr>
                <a:t>Fysisk säkerhet</a:t>
              </a:r>
            </a:p>
          </p:txBody>
        </p:sp>
        <p:sp>
          <p:nvSpPr>
            <p:cNvPr id="13" name="Rektangel med rundade hörn 12"/>
            <p:cNvSpPr/>
            <p:nvPr/>
          </p:nvSpPr>
          <p:spPr>
            <a:xfrm>
              <a:off x="7452320" y="4498828"/>
              <a:ext cx="1289763" cy="335105"/>
            </a:xfrm>
            <a:prstGeom prst="roundRect">
              <a:avLst/>
            </a:prstGeom>
            <a:solidFill>
              <a:srgbClr val="5B9BD5">
                <a:lumMod val="75000"/>
              </a:srgb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200" kern="0" dirty="0">
                  <a:solidFill>
                    <a:prstClr val="white"/>
                  </a:solidFill>
                  <a:latin typeface="+mn-lt"/>
                </a:rPr>
                <a:t>IT-säkerhet</a:t>
              </a:r>
            </a:p>
          </p:txBody>
        </p:sp>
        <p:sp>
          <p:nvSpPr>
            <p:cNvPr id="14" name="Rektangel med rundade hörn 13"/>
            <p:cNvSpPr/>
            <p:nvPr/>
          </p:nvSpPr>
          <p:spPr>
            <a:xfrm>
              <a:off x="397255" y="5013177"/>
              <a:ext cx="1140921" cy="335105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200" kern="0" dirty="0">
                  <a:solidFill>
                    <a:prstClr val="white"/>
                  </a:solidFill>
                  <a:latin typeface="+mn-lt"/>
                </a:rPr>
                <a:t>Värderingar</a:t>
              </a:r>
            </a:p>
          </p:txBody>
        </p:sp>
        <p:sp>
          <p:nvSpPr>
            <p:cNvPr id="15" name="Rektangel med rundade hörn 14"/>
            <p:cNvSpPr/>
            <p:nvPr/>
          </p:nvSpPr>
          <p:spPr>
            <a:xfrm>
              <a:off x="4742357" y="4507399"/>
              <a:ext cx="2020481" cy="331991"/>
            </a:xfrm>
            <a:prstGeom prst="roundRect">
              <a:avLst/>
            </a:prstGeom>
            <a:solidFill>
              <a:srgbClr val="E45651"/>
            </a:solidFill>
            <a:ln w="381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200" kern="0" dirty="0">
                  <a:solidFill>
                    <a:prstClr val="white"/>
                  </a:solidFill>
                  <a:latin typeface="+mn-lt"/>
                </a:rPr>
                <a:t>Revision och uppföljning</a:t>
              </a:r>
            </a:p>
          </p:txBody>
        </p:sp>
        <p:sp>
          <p:nvSpPr>
            <p:cNvPr id="16" name="Rektangel med rundade hörn 15"/>
            <p:cNvSpPr/>
            <p:nvPr/>
          </p:nvSpPr>
          <p:spPr>
            <a:xfrm>
              <a:off x="2934403" y="5009669"/>
              <a:ext cx="1296784" cy="341776"/>
            </a:xfrm>
            <a:prstGeom prst="roundRect">
              <a:avLst/>
            </a:prstGeom>
            <a:solidFill>
              <a:srgbClr val="E45651"/>
            </a:solidFill>
            <a:ln w="381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1200" kern="0" dirty="0">
                  <a:solidFill>
                    <a:prstClr val="white"/>
                  </a:solidFill>
                  <a:latin typeface="+mn-lt"/>
                </a:rPr>
                <a:t>Utbildning</a:t>
              </a:r>
            </a:p>
          </p:txBody>
        </p:sp>
        <p:cxnSp>
          <p:nvCxnSpPr>
            <p:cNvPr id="17" name="Rak koppling 16"/>
            <p:cNvCxnSpPr>
              <a:stCxn id="4" idx="2"/>
              <a:endCxn id="6" idx="0"/>
            </p:cNvCxnSpPr>
            <p:nvPr/>
          </p:nvCxnSpPr>
          <p:spPr>
            <a:xfrm>
              <a:off x="4476214" y="2863572"/>
              <a:ext cx="8807" cy="642874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" name="Vinklad koppling 17"/>
            <p:cNvCxnSpPr>
              <a:stCxn id="5" idx="2"/>
              <a:endCxn id="9" idx="3"/>
            </p:cNvCxnSpPr>
            <p:nvPr/>
          </p:nvCxnSpPr>
          <p:spPr>
            <a:xfrm rot="5400000">
              <a:off x="1522035" y="4191253"/>
              <a:ext cx="509204" cy="455081"/>
            </a:xfrm>
            <a:prstGeom prst="bentConnector2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" name="Vinklad koppling 18"/>
            <p:cNvCxnSpPr>
              <a:stCxn id="5" idx="0"/>
            </p:cNvCxnSpPr>
            <p:nvPr/>
          </p:nvCxnSpPr>
          <p:spPr>
            <a:xfrm rot="5400000" flipH="1" flipV="1">
              <a:off x="3118066" y="2139491"/>
              <a:ext cx="253067" cy="2480844"/>
            </a:xfrm>
            <a:prstGeom prst="bentConnector2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" name="Vinklad koppling 19"/>
            <p:cNvCxnSpPr>
              <a:stCxn id="7" idx="0"/>
            </p:cNvCxnSpPr>
            <p:nvPr/>
          </p:nvCxnSpPr>
          <p:spPr>
            <a:xfrm rot="16200000" flipV="1">
              <a:off x="5598909" y="2139491"/>
              <a:ext cx="253068" cy="2480841"/>
            </a:xfrm>
            <a:prstGeom prst="bentConnector2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" name="Vinklad koppling 20"/>
            <p:cNvCxnSpPr>
              <a:stCxn id="14" idx="3"/>
              <a:endCxn id="5" idx="2"/>
            </p:cNvCxnSpPr>
            <p:nvPr/>
          </p:nvCxnSpPr>
          <p:spPr>
            <a:xfrm flipV="1">
              <a:off x="1538176" y="4164191"/>
              <a:ext cx="466001" cy="1016538"/>
            </a:xfrm>
            <a:prstGeom prst="bentConnector2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" name="Vinklad koppling 21"/>
            <p:cNvCxnSpPr>
              <a:stCxn id="8" idx="3"/>
              <a:endCxn id="5" idx="2"/>
            </p:cNvCxnSpPr>
            <p:nvPr/>
          </p:nvCxnSpPr>
          <p:spPr>
            <a:xfrm flipV="1">
              <a:off x="1538176" y="4164191"/>
              <a:ext cx="466001" cy="1516859"/>
            </a:xfrm>
            <a:prstGeom prst="bentConnector2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" name="Vinklad koppling 22"/>
            <p:cNvCxnSpPr>
              <a:stCxn id="7" idx="2"/>
              <a:endCxn id="13" idx="1"/>
            </p:cNvCxnSpPr>
            <p:nvPr/>
          </p:nvCxnSpPr>
          <p:spPr>
            <a:xfrm rot="16200000" flipH="1">
              <a:off x="6957997" y="4172058"/>
              <a:ext cx="502190" cy="486456"/>
            </a:xfrm>
            <a:prstGeom prst="bentConnector2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" name="Vinklad koppling 23"/>
            <p:cNvCxnSpPr>
              <a:stCxn id="12" idx="1"/>
              <a:endCxn id="7" idx="2"/>
            </p:cNvCxnSpPr>
            <p:nvPr/>
          </p:nvCxnSpPr>
          <p:spPr>
            <a:xfrm rot="10800000">
              <a:off x="6965864" y="4164191"/>
              <a:ext cx="486456" cy="1020749"/>
            </a:xfrm>
            <a:prstGeom prst="bentConnector2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" name="Vinklad koppling 24"/>
            <p:cNvCxnSpPr>
              <a:stCxn id="6" idx="2"/>
              <a:endCxn id="15" idx="1"/>
            </p:cNvCxnSpPr>
            <p:nvPr/>
          </p:nvCxnSpPr>
          <p:spPr>
            <a:xfrm rot="16200000" flipH="1">
              <a:off x="4359088" y="4290124"/>
              <a:ext cx="509203" cy="257336"/>
            </a:xfrm>
            <a:prstGeom prst="bentConnector2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" name="Vinklad koppling 25"/>
            <p:cNvCxnSpPr>
              <a:stCxn id="11" idx="3"/>
              <a:endCxn id="6" idx="2"/>
            </p:cNvCxnSpPr>
            <p:nvPr/>
          </p:nvCxnSpPr>
          <p:spPr>
            <a:xfrm flipV="1">
              <a:off x="4231186" y="4164191"/>
              <a:ext cx="253835" cy="505695"/>
            </a:xfrm>
            <a:prstGeom prst="bentConnector2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" name="Vinklad koppling 26"/>
            <p:cNvCxnSpPr>
              <a:stCxn id="16" idx="3"/>
              <a:endCxn id="6" idx="2"/>
            </p:cNvCxnSpPr>
            <p:nvPr/>
          </p:nvCxnSpPr>
          <p:spPr>
            <a:xfrm flipV="1">
              <a:off x="4231186" y="4164191"/>
              <a:ext cx="253835" cy="1016366"/>
            </a:xfrm>
            <a:prstGeom prst="bentConnector2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" name="Vinklad koppling 27"/>
            <p:cNvCxnSpPr>
              <a:stCxn id="10" idx="1"/>
              <a:endCxn id="6" idx="2"/>
            </p:cNvCxnSpPr>
            <p:nvPr/>
          </p:nvCxnSpPr>
          <p:spPr>
            <a:xfrm rot="10800000">
              <a:off x="4485022" y="4164191"/>
              <a:ext cx="257293" cy="1016366"/>
            </a:xfrm>
            <a:prstGeom prst="bentConnector2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30" name="textruta 29"/>
          <p:cNvSpPr txBox="1"/>
          <p:nvPr/>
        </p:nvSpPr>
        <p:spPr>
          <a:xfrm>
            <a:off x="4390991" y="2242916"/>
            <a:ext cx="3198195" cy="3847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Dataskydd</a:t>
            </a:r>
          </a:p>
        </p:txBody>
      </p:sp>
      <p:sp>
        <p:nvSpPr>
          <p:cNvPr id="31" name="textruta 30"/>
          <p:cNvSpPr txBox="1"/>
          <p:nvPr/>
        </p:nvSpPr>
        <p:spPr>
          <a:xfrm>
            <a:off x="4377901" y="1820143"/>
            <a:ext cx="3198195" cy="3847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Cybersäkerhet</a:t>
            </a:r>
          </a:p>
        </p:txBody>
      </p:sp>
    </p:spTree>
    <p:extLst>
      <p:ext uri="{BB962C8B-B14F-4D97-AF65-F5344CB8AC3E}">
        <p14:creationId xmlns:p14="http://schemas.microsoft.com/office/powerpoint/2010/main" val="40245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 14"/>
          <p:cNvGrpSpPr/>
          <p:nvPr/>
        </p:nvGrpSpPr>
        <p:grpSpPr>
          <a:xfrm>
            <a:off x="2552142" y="1226879"/>
            <a:ext cx="7087717" cy="4404242"/>
            <a:chOff x="2464667" y="1617046"/>
            <a:chExt cx="7087717" cy="4404242"/>
          </a:xfrm>
        </p:grpSpPr>
        <p:sp>
          <p:nvSpPr>
            <p:cNvPr id="5" name="Ellips 4"/>
            <p:cNvSpPr/>
            <p:nvPr/>
          </p:nvSpPr>
          <p:spPr>
            <a:xfrm>
              <a:off x="4727403" y="1617046"/>
              <a:ext cx="4824981" cy="434072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textruta 5"/>
            <p:cNvSpPr txBox="1"/>
            <p:nvPr/>
          </p:nvSpPr>
          <p:spPr>
            <a:xfrm>
              <a:off x="5829896" y="2159394"/>
              <a:ext cx="244827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Informationssäkerhet</a:t>
              </a:r>
            </a:p>
          </p:txBody>
        </p:sp>
        <p:sp>
          <p:nvSpPr>
            <p:cNvPr id="7" name="Ellips 6"/>
            <p:cNvSpPr/>
            <p:nvPr/>
          </p:nvSpPr>
          <p:spPr>
            <a:xfrm>
              <a:off x="5375586" y="2740993"/>
              <a:ext cx="3528614" cy="328029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5825379" y="3132415"/>
              <a:ext cx="244827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solidFill>
                    <a:schemeClr val="bg1"/>
                  </a:solidFill>
                </a:rPr>
                <a:t>IT-säkerhet</a:t>
              </a:r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9" name="Ellips 8"/>
            <p:cNvSpPr/>
            <p:nvPr/>
          </p:nvSpPr>
          <p:spPr>
            <a:xfrm>
              <a:off x="5718902" y="3668062"/>
              <a:ext cx="2841983" cy="2353226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textruta 9"/>
            <p:cNvSpPr txBox="1"/>
            <p:nvPr/>
          </p:nvSpPr>
          <p:spPr>
            <a:xfrm>
              <a:off x="5895383" y="4072907"/>
              <a:ext cx="244827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solidFill>
                    <a:schemeClr val="bg1"/>
                  </a:solidFill>
                </a:rPr>
                <a:t>Cybersäkerhet</a:t>
              </a:r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11" name="Högerpil 10"/>
            <p:cNvSpPr/>
            <p:nvPr/>
          </p:nvSpPr>
          <p:spPr>
            <a:xfrm>
              <a:off x="2464667" y="2456710"/>
              <a:ext cx="2930143" cy="9730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dirty="0" smtClean="0"/>
                <a:t>All information </a:t>
              </a:r>
            </a:p>
            <a:p>
              <a:pPr algn="ctr"/>
              <a:r>
                <a:rPr lang="sv-SE" sz="1400" dirty="0" smtClean="0"/>
                <a:t>och alla hot</a:t>
              </a:r>
              <a:endParaRPr lang="sv-SE" sz="1400" dirty="0"/>
            </a:p>
          </p:txBody>
        </p:sp>
        <p:sp>
          <p:nvSpPr>
            <p:cNvPr id="13" name="Högerpil 12"/>
            <p:cNvSpPr/>
            <p:nvPr/>
          </p:nvSpPr>
          <p:spPr>
            <a:xfrm>
              <a:off x="2473692" y="3446515"/>
              <a:ext cx="2930143" cy="982044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dirty="0" smtClean="0"/>
                <a:t>Alla hot mot digital information</a:t>
              </a:r>
            </a:p>
          </p:txBody>
        </p:sp>
        <p:sp>
          <p:nvSpPr>
            <p:cNvPr id="14" name="Högerpil 13"/>
            <p:cNvSpPr/>
            <p:nvPr/>
          </p:nvSpPr>
          <p:spPr>
            <a:xfrm>
              <a:off x="2464667" y="4462126"/>
              <a:ext cx="2930143" cy="1014521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dirty="0" smtClean="0"/>
                <a:t>Antagonistiska hot mot digitaliserade system</a:t>
              </a:r>
            </a:p>
          </p:txBody>
        </p:sp>
      </p:grpSp>
      <p:sp>
        <p:nvSpPr>
          <p:cNvPr id="16" name="Rektangel 15"/>
          <p:cNvSpPr/>
          <p:nvPr/>
        </p:nvSpPr>
        <p:spPr>
          <a:xfrm>
            <a:off x="623392" y="592627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sv-SE" sz="1400" dirty="0" smtClean="0">
                <a:ea typeface="Calibri" panose="020F0502020204030204" pitchFamily="34" charset="0"/>
              </a:rPr>
              <a:t>Källa: </a:t>
            </a:r>
            <a:r>
              <a:rPr lang="sv-SE" sz="1400" i="1" dirty="0" smtClean="0">
                <a:ea typeface="Calibri" panose="020F0502020204030204" pitchFamily="34" charset="0"/>
              </a:rPr>
              <a:t>Sveriges </a:t>
            </a:r>
            <a:r>
              <a:rPr lang="sv-SE" sz="1400" i="1" dirty="0">
                <a:ea typeface="Calibri" panose="020F0502020204030204" pitchFamily="34" charset="0"/>
              </a:rPr>
              <a:t>säkerhet – behov av starkare skydd för nätverks- och informationssystem SOU 2021:6</a:t>
            </a:r>
            <a:endParaRPr lang="sv-SE" sz="14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2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Vad behöver vi veta?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826967" y="5951764"/>
            <a:ext cx="4692969" cy="79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Vad gör vi om det går fel?</a:t>
            </a:r>
            <a:endParaRPr lang="sv-SE" sz="1400" dirty="0" smtClean="0">
              <a:solidFill>
                <a:schemeClr val="tx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26967" y="4961033"/>
            <a:ext cx="4692969" cy="792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Vad kan gå fel?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826967" y="3970302"/>
            <a:ext cx="4692969" cy="79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Vad är skyddsvärdet?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826967" y="2979571"/>
            <a:ext cx="4692969" cy="792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Var finns den?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839416" y="1988840"/>
            <a:ext cx="4692969" cy="792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Vilken information har vi?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3" name="Höger klammerparentes 12"/>
          <p:cNvSpPr/>
          <p:nvPr/>
        </p:nvSpPr>
        <p:spPr>
          <a:xfrm>
            <a:off x="5663952" y="2060848"/>
            <a:ext cx="528732" cy="4610908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/>
          <p:cNvSpPr/>
          <p:nvPr/>
        </p:nvSpPr>
        <p:spPr>
          <a:xfrm>
            <a:off x="6825309" y="2237157"/>
            <a:ext cx="4692969" cy="79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= vilket skydd vi behöver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887" y="2901434"/>
            <a:ext cx="4781812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7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behöver vi göra?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839416" y="2204864"/>
            <a:ext cx="4692969" cy="792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Kartlägga 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839415" y="3068960"/>
            <a:ext cx="4692969" cy="792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Värdera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839414" y="3933056"/>
            <a:ext cx="4692969" cy="792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Analysera risker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39413" y="4797152"/>
            <a:ext cx="4692969" cy="79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Utbilda</a:t>
            </a:r>
            <a:endParaRPr lang="sv-SE" sz="1400" dirty="0" smtClean="0">
              <a:solidFill>
                <a:schemeClr val="tx1"/>
              </a:solidFill>
            </a:endParaRPr>
          </a:p>
        </p:txBody>
      </p:sp>
      <p:pic>
        <p:nvPicPr>
          <p:cNvPr id="8" name="Platshållare för innehåll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595223"/>
            <a:ext cx="5375199" cy="2879571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839413" y="5661248"/>
            <a:ext cx="4692969" cy="7920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Åtgärda</a:t>
            </a:r>
            <a:endParaRPr lang="sv-SE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1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Region Gävleborg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50B848"/>
      </a:accent1>
      <a:accent2>
        <a:srgbClr val="0097CF"/>
      </a:accent2>
      <a:accent3>
        <a:srgbClr val="EE3780"/>
      </a:accent3>
      <a:accent4>
        <a:srgbClr val="FAA634"/>
      </a:accent4>
      <a:accent5>
        <a:srgbClr val="A8CD82"/>
      </a:accent5>
      <a:accent6>
        <a:srgbClr val="5DB8DE"/>
      </a:accent6>
      <a:hlink>
        <a:srgbClr val="0070C0"/>
      </a:hlink>
      <a:folHlink>
        <a:srgbClr val="2796C4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C11C611-91BC-4B7F-A59F-C6F5EF64D2C9}" vid="{331CD585-C1F8-4733-BB18-265FF3462E8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Gävleborg_liggande</Template>
  <TotalTime>823</TotalTime>
  <Words>375</Words>
  <Application>Microsoft Office PowerPoint</Application>
  <PresentationFormat>Bredbild</PresentationFormat>
  <Paragraphs>83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5" baseType="lpstr">
      <vt:lpstr>Arial</vt:lpstr>
      <vt:lpstr>Calibri</vt:lpstr>
      <vt:lpstr>Region Gävleborg</vt:lpstr>
      <vt:lpstr>Informationssäkerhet  – kokbok för informationssäkerhet</vt:lpstr>
      <vt:lpstr>Vem är jag?</vt:lpstr>
      <vt:lpstr>Varför informationssäkerhet?</vt:lpstr>
      <vt:lpstr>Vad är syftet med informationssäkerhet?</vt:lpstr>
      <vt:lpstr>Varför jobba med informationssäkerhet?</vt:lpstr>
      <vt:lpstr>PowerPoint-presentation</vt:lpstr>
      <vt:lpstr>PowerPoint-presentation</vt:lpstr>
      <vt:lpstr>Vad behöver vi veta?</vt:lpstr>
      <vt:lpstr>Vad behöver vi göra?</vt:lpstr>
      <vt:lpstr>Hur får man folk med på tåget?</vt:lpstr>
      <vt:lpstr>Några tips på vägen</vt:lpstr>
      <vt:lpstr>Kontaktuppgifter</vt:lpstr>
    </vt:vector>
  </TitlesOfParts>
  <Company>Region Gävleborg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Informations- och IT-säkerhet för medicintekniska lösningar</dc:title>
  <dc:creator>Knutsson Fröjd Lisa - KS - Informationssäkerhet</dc:creator>
  <cp:lastModifiedBy>Knutsson Fröjd Lisa - KS - Informationssäkerhet</cp:lastModifiedBy>
  <cp:revision>35</cp:revision>
  <dcterms:created xsi:type="dcterms:W3CDTF">2023-08-31T05:16:25Z</dcterms:created>
  <dcterms:modified xsi:type="dcterms:W3CDTF">2024-02-01T13:02:44Z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2034884956</vt:i4>
  </property>
  <property fmtid="{D5CDD505-2E9C-101B-9397-08002B2CF9AE}" pid="4" name="_EmailSubject">
    <vt:lpwstr>presentation</vt:lpwstr>
  </property>
  <property fmtid="{D5CDD505-2E9C-101B-9397-08002B2CF9AE}" pid="5" name="_AuthorEmail">
    <vt:lpwstr>lisa.knutsson.frojd@regiongavleborg.se</vt:lpwstr>
  </property>
  <property fmtid="{D5CDD505-2E9C-101B-9397-08002B2CF9AE}" pid="6" name="_AuthorEmailDisplayName">
    <vt:lpwstr>Knutsson Fröjd Lisa - KS - Informationssäkerhet</vt:lpwstr>
  </property>
</Properties>
</file>